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65" r:id="rId5"/>
    <p:sldId id="266" r:id="rId6"/>
    <p:sldId id="267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2FFFC-FD44-42B8-8DCA-537188E911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01B429-F089-44D1-AD34-E4F6550BA2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202F4-1EEB-4039-BA88-30AB30BAB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00CA-3AE7-40F3-82C5-D0710BA9D215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03130-665C-4C43-9484-B75B7C103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C27E2C-2EC1-40EE-8910-39BDE6705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CF62-6EBD-4FFB-95D8-CBD04C59D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490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98759-22ED-4CA4-9AFC-154DE2C43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19C884-2594-4C6C-9A77-9E2DA99317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254D0-16A0-4F04-8669-B68D10BAC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00CA-3AE7-40F3-82C5-D0710BA9D215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5B12A-ED2E-4888-B5F1-9216BFA67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45DCF-D3C1-4D89-A46A-FE992BAF2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CF62-6EBD-4FFB-95D8-CBD04C59D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965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BD2091-2459-44F6-8B47-697BB903E3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34C262-129C-4FF6-AA2F-94B8DF194D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BE50EF-DA7C-43E7-BBCB-8B2562A8A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00CA-3AE7-40F3-82C5-D0710BA9D215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716D2-3452-4BCA-B3F8-5E4A03200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BCD86-34A3-4563-A140-1B6610EAA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CF62-6EBD-4FFB-95D8-CBD04C59D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728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74AA9-B98C-47CF-A524-0E2479605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6BF6C-C349-42A7-99FF-4274AF0A7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19614-B192-4DE5-82E7-1E20EC390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00CA-3AE7-40F3-82C5-D0710BA9D215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A0A3E-FB6D-4769-8D9E-375B42916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45B6D3-2CAF-4011-BF9D-32BBE4119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CF62-6EBD-4FFB-95D8-CBD04C59D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81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19D88-6C34-4E3F-9EEA-A5E738BF6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38CD2B-0CC4-43AA-BDE6-F28FD87C14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2FAA1B-ADA3-43E8-9B39-039D1E6BA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00CA-3AE7-40F3-82C5-D0710BA9D215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CC2CC7-F8EF-4681-8BEF-FE9896393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A1131-92EF-46AF-B169-752BC1E0F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CF62-6EBD-4FFB-95D8-CBD04C59D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11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79919-928D-423E-BFB7-8E3AAA0E9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041FE-50A7-4F0B-9A09-660277FE20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970C3B-EB42-4DAF-94B7-94DEF0C9C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9EDDED-35A9-4F71-9CB3-88E493601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00CA-3AE7-40F3-82C5-D0710BA9D215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D5CBFC-8E3A-4723-93AA-A2221BE45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D5E692-AE3B-4E2E-BCC8-985A319A2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CF62-6EBD-4FFB-95D8-CBD04C59D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52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B2035-34E9-4D43-ADD5-611377B88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0F7B9-48C8-4CBA-914A-206B2B46F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D3F530-ACD5-466A-B10E-56EECBF75A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9358B3-24A0-48A2-8292-E954C28D55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4852DB-6E91-4DA2-B405-C84DFD1955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269A35-CE0A-477D-AC8B-1D25075CF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00CA-3AE7-40F3-82C5-D0710BA9D215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BEF05E-54C8-4AEE-B9C8-4976058FD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258776-DF26-4F8D-BC04-98536D470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CF62-6EBD-4FFB-95D8-CBD04C59D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408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6EFC5-084C-4C96-9165-9FEBB09F2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52A94E-94FA-401C-9DE9-B88494199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00CA-3AE7-40F3-82C5-D0710BA9D215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AD3D55-8EC8-48A1-AADC-F002F45A8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8D147E-2899-4413-93E9-92956E4D6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CF62-6EBD-4FFB-95D8-CBD04C59D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32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74FF7C-AF20-4DDC-86A8-F85BFBCB1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00CA-3AE7-40F3-82C5-D0710BA9D215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B0139C-2DD8-49CE-B9EF-0AA0744B0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FE7EE7-B7E0-4894-998E-628BA156B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CF62-6EBD-4FFB-95D8-CBD04C59D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843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34EDD-3012-44E5-BADC-426A1EE34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1FBDC-AF2D-4CC3-9430-814B98C4D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4711DC-E83E-4C0C-A7B8-B5DE415781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82CEBB-86FC-46AF-9B58-39F64455C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00CA-3AE7-40F3-82C5-D0710BA9D215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21EBDB-70B5-4080-AC63-F5EF47C83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FEEE83-98A7-4B1F-9E80-B93D9A263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CF62-6EBD-4FFB-95D8-CBD04C59D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351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F3F87-7668-40FC-8778-5173CCAF3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AAAE62-13B2-41DC-8D5F-DB6B242F65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4F2DD5-90D2-4140-86F9-2221D7FF1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990206-A954-4023-AAC2-CC98A9EF0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00CA-3AE7-40F3-82C5-D0710BA9D215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F0100E-7B4C-42FE-AB8C-FBF244379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8ADB68-CA15-4A5B-9B5C-29E254286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2CF62-6EBD-4FFB-95D8-CBD04C59D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767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9782E6-53E8-4428-9FAF-E0C9AF9C3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27A7C-3A51-40D5-AF25-00865A44B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B09828-BC77-465C-A495-61DAD06703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D00CA-3AE7-40F3-82C5-D0710BA9D215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F711C-8781-4977-9BA4-A00734F498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D6D873-83B1-41C6-A271-5E4707EA0B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2CF62-6EBD-4FFB-95D8-CBD04C59D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37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rfect-english-grammar.com/present-continuous.html" TargetMode="External"/><Relationship Id="rId7" Type="http://schemas.openxmlformats.org/officeDocument/2006/relationships/hyperlink" Target="https://www.perfect-english-grammar.com/present-perfect-continuous.html" TargetMode="External"/><Relationship Id="rId2" Type="http://schemas.openxmlformats.org/officeDocument/2006/relationships/hyperlink" Target="https://www.perfect-english-grammar.com/present-simple.html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perfect-english-grammar.com/present-perfect.html" TargetMode="External"/><Relationship Id="rId5" Type="http://schemas.openxmlformats.org/officeDocument/2006/relationships/hyperlink" Target="https://www.perfect-english-grammar.com/past-continuous.html" TargetMode="External"/><Relationship Id="rId4" Type="http://schemas.openxmlformats.org/officeDocument/2006/relationships/hyperlink" Target="https://www.perfect-english-grammar.com/past-simple.html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erfect-english-grammar.com/future-continuous.html" TargetMode="External"/><Relationship Id="rId3" Type="http://schemas.openxmlformats.org/officeDocument/2006/relationships/hyperlink" Target="https://www.perfect-english-grammar.com/future-perfect-continuous.html" TargetMode="External"/><Relationship Id="rId7" Type="http://schemas.openxmlformats.org/officeDocument/2006/relationships/hyperlink" Target="https://www.perfect-english-grammar.com/simple-future.html" TargetMode="External"/><Relationship Id="rId2" Type="http://schemas.openxmlformats.org/officeDocument/2006/relationships/hyperlink" Target="https://www.perfect-english-grammar.com/future-perfect.html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perfect-english-grammar.com/past-perfect-continuous.html" TargetMode="External"/><Relationship Id="rId5" Type="http://schemas.openxmlformats.org/officeDocument/2006/relationships/hyperlink" Target="https://www.perfect-english-grammar.com/past-perfect.html" TargetMode="External"/><Relationship Id="rId4" Type="http://schemas.openxmlformats.org/officeDocument/2006/relationships/hyperlink" Target="https://www.perfect-english-grammar.com/modal-verbs.html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erfect-english-grammar.com/past-perfect.html" TargetMode="External"/><Relationship Id="rId13" Type="http://schemas.openxmlformats.org/officeDocument/2006/relationships/hyperlink" Target="https://www.perfect-english-grammar.com/future-perfect-continuous.html" TargetMode="External"/><Relationship Id="rId3" Type="http://schemas.openxmlformats.org/officeDocument/2006/relationships/hyperlink" Target="https://www.perfect-english-grammar.com/present-continuous.html" TargetMode="External"/><Relationship Id="rId7" Type="http://schemas.openxmlformats.org/officeDocument/2006/relationships/hyperlink" Target="https://www.perfect-english-grammar.com/present-perfect-continuous.html" TargetMode="External"/><Relationship Id="rId12" Type="http://schemas.openxmlformats.org/officeDocument/2006/relationships/hyperlink" Target="https://www.perfect-english-grammar.com/future-perfect.html" TargetMode="External"/><Relationship Id="rId2" Type="http://schemas.openxmlformats.org/officeDocument/2006/relationships/hyperlink" Target="https://www.perfect-english-grammar.com/present-simple.html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perfect-english-grammar.com/present-perfect.html" TargetMode="External"/><Relationship Id="rId11" Type="http://schemas.openxmlformats.org/officeDocument/2006/relationships/hyperlink" Target="https://www.perfect-english-grammar.com/future-continuous.html" TargetMode="External"/><Relationship Id="rId5" Type="http://schemas.openxmlformats.org/officeDocument/2006/relationships/hyperlink" Target="https://www.perfect-english-grammar.com/past-continuous.html" TargetMode="External"/><Relationship Id="rId10" Type="http://schemas.openxmlformats.org/officeDocument/2006/relationships/hyperlink" Target="https://www.perfect-english-grammar.com/simple-future.html" TargetMode="External"/><Relationship Id="rId4" Type="http://schemas.openxmlformats.org/officeDocument/2006/relationships/hyperlink" Target="https://www.perfect-english-grammar.com/past-simple.html" TargetMode="External"/><Relationship Id="rId9" Type="http://schemas.openxmlformats.org/officeDocument/2006/relationships/hyperlink" Target="https://www.perfect-english-grammar.com/past-perfect-continuous.html" TargetMode="External"/><Relationship Id="rId14" Type="http://schemas.openxmlformats.org/officeDocument/2006/relationships/hyperlink" Target="https://www.perfect-english-grammar.com/modal-verbs.htm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96E6C-B084-48C8-B120-BFF2AF7BED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Grammar: TAG Question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EE94D1-7808-435C-ABCE-DF9EA9D8C5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FA.Iskakova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15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9E034-620C-4601-A3D8-45DEF9646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Definition&amp;Function</a:t>
            </a:r>
            <a:r>
              <a:rPr lang="en-US" sz="4000" dirty="0"/>
              <a:t> of Tag Question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A42D647-784D-44C1-9A38-13F17DAE0B6C}"/>
              </a:ext>
            </a:extLst>
          </p:cNvPr>
          <p:cNvSpPr/>
          <p:nvPr/>
        </p:nvSpPr>
        <p:spPr>
          <a:xfrm>
            <a:off x="923925" y="1485901"/>
            <a:ext cx="1034415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3B3B3B"/>
                </a:solidFill>
                <a:latin typeface="PT Sans"/>
              </a:rPr>
              <a:t>Tag questions </a:t>
            </a:r>
            <a:r>
              <a:rPr lang="en-US" sz="2400" dirty="0">
                <a:solidFill>
                  <a:srgbClr val="3B3B3B"/>
                </a:solidFill>
                <a:latin typeface="PT Sans"/>
              </a:rPr>
              <a:t>(or question tags) is a statement followed by a mini-question. Tag questions use to ask for confirmation. They mean something like: "Is that right?" or "Do you agree?"</a:t>
            </a:r>
            <a:endParaRPr lang="en-US" sz="2400" b="1" i="0" dirty="0">
              <a:solidFill>
                <a:srgbClr val="3B3B3B"/>
              </a:solidFill>
              <a:effectLst/>
              <a:latin typeface="PT Sans"/>
            </a:endParaRPr>
          </a:p>
          <a:p>
            <a:endParaRPr lang="en-US" sz="2400" b="1" i="1" dirty="0">
              <a:solidFill>
                <a:srgbClr val="3B3B3B"/>
              </a:solidFill>
              <a:effectLst/>
              <a:latin typeface="PT Sans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Tag questions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are made using an auxiliary verb (for example: 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or 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and a subject pronoun (for example: 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I, you, she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Negative question tags are usually contracted: It's warm today, 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isn't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it (not 'is it not')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7CE1A74-F42D-43F8-B2D3-FC6D44AFB1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56172"/>
              </p:ext>
            </p:extLst>
          </p:nvPr>
        </p:nvGraphicFramePr>
        <p:xfrm>
          <a:off x="838200" y="5353939"/>
          <a:ext cx="10515600" cy="929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5974657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01591571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68698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0" marR="95250" marT="95250" marB="9525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086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137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89867-9A8D-4F42-BAE6-89264BF3D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650" y="517526"/>
            <a:ext cx="10515600" cy="996950"/>
          </a:xfrm>
        </p:spPr>
        <p:txBody>
          <a:bodyPr>
            <a:normAutofit fontScale="90000"/>
          </a:bodyPr>
          <a:lstStyle/>
          <a:p>
            <a:br>
              <a:rPr lang="en-US" altLang="en-US" sz="3600" b="1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altLang="en-US" sz="3600" b="1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basic structure of a tag question is:</a:t>
            </a:r>
            <a:b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b="1" dirty="0">
                <a:solidFill>
                  <a:srgbClr val="1D2A57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49F1A92-4715-4550-831C-64C42C40C93E}"/>
              </a:ext>
            </a:extLst>
          </p:cNvPr>
          <p:cNvSpPr/>
          <p:nvPr/>
        </p:nvSpPr>
        <p:spPr>
          <a:xfrm>
            <a:off x="1228725" y="1514477"/>
            <a:ext cx="9867900" cy="4455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Usually if the main clause is </a:t>
            </a:r>
            <a:r>
              <a:rPr lang="en-US" sz="2400" b="1" dirty="0">
                <a:solidFill>
                  <a:srgbClr val="FF66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positive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the question tag is </a:t>
            </a:r>
            <a:r>
              <a:rPr lang="en-US" sz="2400" b="1" dirty="0">
                <a:solidFill>
                  <a:srgbClr val="FF66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negative.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example: 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It's cold (positive), isn't it (negative)?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If the main clause is </a:t>
            </a:r>
            <a:r>
              <a:rPr lang="en-US" sz="2400" b="1" dirty="0">
                <a:solidFill>
                  <a:srgbClr val="FF66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negative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the question tag is </a:t>
            </a:r>
            <a:r>
              <a:rPr lang="en-US" sz="2400" b="1" dirty="0">
                <a:solidFill>
                  <a:srgbClr val="FF66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positive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example:   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isn't cold (negative), is it (positive)?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the main clause has an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auxiliary verb 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it, you use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same verb 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the tag question.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there is no auxiliary verb (in the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present simple 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past simple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use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/ does / did 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(just like when you make a normal question).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616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57E29-3C50-4277-8775-6CFA57D30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9225" y="327026"/>
            <a:ext cx="10515600" cy="10922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Positive sentences, with negative tags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BDF304A-E7DB-4226-89CC-AEEE8D108C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682436"/>
              </p:ext>
            </p:extLst>
          </p:nvPr>
        </p:nvGraphicFramePr>
        <p:xfrm>
          <a:off x="981075" y="1419226"/>
          <a:ext cx="10420350" cy="49281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10175">
                  <a:extLst>
                    <a:ext uri="{9D8B030D-6E8A-4147-A177-3AD203B41FA5}">
                      <a16:colId xmlns:a16="http://schemas.microsoft.com/office/drawing/2014/main" val="3521495093"/>
                    </a:ext>
                  </a:extLst>
                </a:gridCol>
                <a:gridCol w="5210175">
                  <a:extLst>
                    <a:ext uri="{9D8B030D-6E8A-4147-A177-3AD203B41FA5}">
                      <a16:colId xmlns:a16="http://schemas.microsoft.com/office/drawing/2014/main" val="2286034566"/>
                    </a:ext>
                  </a:extLst>
                </a:gridCol>
              </a:tblGrid>
              <a:tr h="41671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Present simple 'be'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</a:rPr>
                        <a:t>She's Italian, isn't she?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974349"/>
                  </a:ext>
                </a:extLst>
              </a:tr>
              <a:tr h="41671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Present simple other verbs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</a:rPr>
                        <a:t>They live in London, don't they?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557309"/>
                  </a:ext>
                </a:extLst>
              </a:tr>
              <a:tr h="41671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solidFill>
                            <a:schemeClr val="tx1"/>
                          </a:solidFill>
                          <a:effectLst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Present continuous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</a:rPr>
                        <a:t>We're working tomorrow, aren't we?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717957"/>
                  </a:ext>
                </a:extLst>
              </a:tr>
              <a:tr h="41671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solidFill>
                            <a:schemeClr val="tx1"/>
                          </a:solidFill>
                          <a:effectLst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Past simple 'be'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</a:rPr>
                        <a:t>It was cold yesterday, wasn't it?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681908"/>
                  </a:ext>
                </a:extLst>
              </a:tr>
              <a:tr h="41671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solidFill>
                            <a:schemeClr val="tx1"/>
                          </a:solidFill>
                          <a:effectLst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Past simple other verbs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</a:rPr>
                        <a:t>He went to the party last night, didn't he?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862722"/>
                  </a:ext>
                </a:extLst>
              </a:tr>
              <a:tr h="41671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solidFill>
                            <a:schemeClr val="tx1"/>
                          </a:solidFill>
                          <a:effectLst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Past continuous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We were waiting at the station, weren't we?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53974"/>
                  </a:ext>
                </a:extLst>
              </a:tr>
              <a:tr h="41671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solidFill>
                            <a:schemeClr val="tx1"/>
                          </a:solidFill>
                          <a:effectLst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Present perfect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They've been to Japan, haven't they?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446106"/>
                  </a:ext>
                </a:extLst>
              </a:tr>
              <a:tr h="41671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solidFill>
                            <a:schemeClr val="tx1"/>
                          </a:solidFill>
                          <a:effectLst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Present perfect continuous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She's been studying a lot recently, hasn't she?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737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4758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9D5AA-EFE6-4E8E-870C-FE9A3ABDD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Positive sentences, with negative tags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6BD5C79-968B-4B45-AA49-DC41D9568F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083700"/>
              </p:ext>
            </p:extLst>
          </p:nvPr>
        </p:nvGraphicFramePr>
        <p:xfrm>
          <a:off x="838200" y="3438810"/>
          <a:ext cx="10515600" cy="26597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4703778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891509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Future perfect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</a:rPr>
                        <a:t>They'll have finished before nine, won't they?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6774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solidFill>
                            <a:schemeClr val="tx1"/>
                          </a:solidFill>
                          <a:effectLst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Future perfect continuous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She'll have been cooking all day, won't she?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1667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solidFill>
                            <a:schemeClr val="tx1"/>
                          </a:solidFill>
                          <a:effectLst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Modals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He can help, can't he?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6721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>
                          <a:solidFill>
                            <a:schemeClr val="tx1"/>
                          </a:solidFill>
                          <a:effectLst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Modals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John must stay, mustn't he?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570615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43DD588-62F6-42D6-98E4-C5BFCF6A9B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306087"/>
              </p:ext>
            </p:extLst>
          </p:nvPr>
        </p:nvGraphicFramePr>
        <p:xfrm>
          <a:off x="866775" y="1539875"/>
          <a:ext cx="10391775" cy="18770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1408551537"/>
                    </a:ext>
                  </a:extLst>
                </a:gridCol>
                <a:gridCol w="5210175">
                  <a:extLst>
                    <a:ext uri="{9D8B030D-6E8A-4147-A177-3AD203B41FA5}">
                      <a16:colId xmlns:a16="http://schemas.microsoft.com/office/drawing/2014/main" val="1489233693"/>
                    </a:ext>
                  </a:extLst>
                </a:gridCol>
              </a:tblGrid>
              <a:tr h="41671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solidFill>
                            <a:schemeClr val="tx1"/>
                          </a:solidFill>
                          <a:effectLst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Past perfect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He had forgotten his wallet, hadn't he?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200023"/>
                  </a:ext>
                </a:extLst>
              </a:tr>
              <a:tr h="41671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solidFill>
                            <a:schemeClr val="tx1"/>
                          </a:solidFill>
                          <a:effectLst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Past perfect continuous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We'd been working, hadn't we?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369336"/>
                  </a:ext>
                </a:extLst>
              </a:tr>
              <a:tr h="41671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solidFill>
                            <a:schemeClr val="tx1"/>
                          </a:solidFill>
                          <a:effectLst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Future simple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She'll come at six, won't she?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407422"/>
                  </a:ext>
                </a:extLst>
              </a:tr>
              <a:tr h="41671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u="sng" dirty="0">
                          <a:solidFill>
                            <a:schemeClr val="tx1"/>
                          </a:solidFill>
                          <a:effectLst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Future continuous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They'll be arriving soon, won't they?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580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0442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22FE9-8553-4C7B-9893-701CA074C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025" y="231775"/>
            <a:ext cx="10515600" cy="1025525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Negative sentences, with positive tags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DC60712-F71C-4333-A0F9-587F48C715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832214"/>
              </p:ext>
            </p:extLst>
          </p:nvPr>
        </p:nvGraphicFramePr>
        <p:xfrm>
          <a:off x="906977" y="885825"/>
          <a:ext cx="10723048" cy="65508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61524">
                  <a:extLst>
                    <a:ext uri="{9D8B030D-6E8A-4147-A177-3AD203B41FA5}">
                      <a16:colId xmlns:a16="http://schemas.microsoft.com/office/drawing/2014/main" val="904145223"/>
                    </a:ext>
                  </a:extLst>
                </a:gridCol>
                <a:gridCol w="5361524">
                  <a:extLst>
                    <a:ext uri="{9D8B030D-6E8A-4147-A177-3AD203B41FA5}">
                      <a16:colId xmlns:a16="http://schemas.microsoft.com/office/drawing/2014/main" val="1279448499"/>
                    </a:ext>
                  </a:extLst>
                </a:gridCol>
              </a:tblGrid>
              <a:tr h="4094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u="sng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Present simple 'be'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We aren't late, are we?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956734"/>
                  </a:ext>
                </a:extLst>
              </a:tr>
              <a:tr h="4094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u="sng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Present simple other verbs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She doesn't have any children, does she?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393790"/>
                  </a:ext>
                </a:extLst>
              </a:tr>
              <a:tr h="4094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u="sng" dirty="0">
                          <a:solidFill>
                            <a:schemeClr val="tx1"/>
                          </a:solidFill>
                          <a:effectLst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Present continuous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The bus isn't coming, is it?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967991"/>
                  </a:ext>
                </a:extLst>
              </a:tr>
              <a:tr h="4094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u="sng" dirty="0">
                          <a:solidFill>
                            <a:schemeClr val="tx1"/>
                          </a:solidFill>
                          <a:effectLst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Past simple 'be'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She wasn't at home yesterday, was she?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479454"/>
                  </a:ext>
                </a:extLst>
              </a:tr>
              <a:tr h="4094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u="sng" dirty="0">
                          <a:solidFill>
                            <a:schemeClr val="tx1"/>
                          </a:solidFill>
                          <a:effectLst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Past simple other verbs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They didn't go out last Sunday, did they?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652161"/>
                  </a:ext>
                </a:extLst>
              </a:tr>
              <a:tr h="4094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u="sng" dirty="0">
                          <a:solidFill>
                            <a:schemeClr val="tx1"/>
                          </a:solidFill>
                          <a:effectLst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Past continuous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You weren't sleeping, were you?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333414"/>
                  </a:ext>
                </a:extLst>
              </a:tr>
              <a:tr h="4094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u="sng" dirty="0">
                          <a:solidFill>
                            <a:schemeClr val="tx1"/>
                          </a:solidFill>
                          <a:effectLst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Present perfect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She hasn't eaten all the cake, has she?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406471"/>
                  </a:ext>
                </a:extLst>
              </a:tr>
              <a:tr h="4094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u="sng" dirty="0">
                          <a:solidFill>
                            <a:schemeClr val="tx1"/>
                          </a:solidFill>
                          <a:effectLst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Present perfect continuous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He hasn't been running in this weather, has he?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219336"/>
                  </a:ext>
                </a:extLst>
              </a:tr>
              <a:tr h="4094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u="sng" dirty="0">
                          <a:solidFill>
                            <a:schemeClr val="tx1"/>
                          </a:solidFill>
                          <a:effectLst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Past perfect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We hadn't been to London before, had we?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096254"/>
                  </a:ext>
                </a:extLst>
              </a:tr>
              <a:tr h="4094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u="sng" dirty="0">
                          <a:solidFill>
                            <a:schemeClr val="tx1"/>
                          </a:solidFill>
                          <a:effectLst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Past perfect continuous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You hadn't been sleeping, had you?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175508"/>
                  </a:ext>
                </a:extLst>
              </a:tr>
              <a:tr h="4094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u="sng" dirty="0">
                          <a:solidFill>
                            <a:schemeClr val="tx1"/>
                          </a:solidFill>
                          <a:effectLst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Future simple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They won't be late, will they?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811034"/>
                  </a:ext>
                </a:extLst>
              </a:tr>
              <a:tr h="4094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u="sng" dirty="0">
                          <a:solidFill>
                            <a:schemeClr val="tx1"/>
                          </a:solidFill>
                          <a:effectLst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Future continuous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He won't be studying tonight, will he?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5763865"/>
                  </a:ext>
                </a:extLst>
              </a:tr>
              <a:tr h="4094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u="sng">
                          <a:solidFill>
                            <a:schemeClr val="tx1"/>
                          </a:solidFill>
                          <a:effectLst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Future perfect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She won't have left work before six, will she?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549546"/>
                  </a:ext>
                </a:extLst>
              </a:tr>
              <a:tr h="4094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u="sng">
                          <a:solidFill>
                            <a:schemeClr val="tx1"/>
                          </a:solidFill>
                          <a:effectLst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Future perfect continuous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He won't have been travelling all day, will he?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114806"/>
                  </a:ext>
                </a:extLst>
              </a:tr>
              <a:tr h="4094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u="sng">
                          <a:solidFill>
                            <a:schemeClr val="tx1"/>
                          </a:solidFill>
                          <a:effectLst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Modals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She can't speak Arabic, can she?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491194"/>
                  </a:ext>
                </a:extLst>
              </a:tr>
              <a:tr h="4094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u="sng">
                          <a:solidFill>
                            <a:schemeClr val="tx1"/>
                          </a:solidFill>
                          <a:effectLst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Modals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They mustn't come early, must they?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053" marR="46053" marT="46053" marB="46053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67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769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-223838"/>
            <a:ext cx="9753600" cy="730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612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599</Words>
  <Application>Microsoft Office PowerPoint</Application>
  <PresentationFormat>Widescreen</PresentationFormat>
  <Paragraphs>84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PT Sans</vt:lpstr>
      <vt:lpstr>Office Theme</vt:lpstr>
      <vt:lpstr>Grammar: TAG Question</vt:lpstr>
      <vt:lpstr>Definition&amp;Function of Tag Question</vt:lpstr>
      <vt:lpstr> The basic structure of a tag question is:  </vt:lpstr>
      <vt:lpstr>Positive sentences, with negative tags </vt:lpstr>
      <vt:lpstr>Positive sentences, with negative tags </vt:lpstr>
      <vt:lpstr>Negative sentences, with positive tags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Grammar: Alternative Question</dc:title>
  <dc:creator>Farida</dc:creator>
  <cp:lastModifiedBy>Farida</cp:lastModifiedBy>
  <cp:revision>7</cp:revision>
  <dcterms:created xsi:type="dcterms:W3CDTF">2020-03-23T05:35:08Z</dcterms:created>
  <dcterms:modified xsi:type="dcterms:W3CDTF">2020-04-01T06:14:32Z</dcterms:modified>
</cp:coreProperties>
</file>